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7" d="100"/>
          <a:sy n="77" d="100"/>
        </p:scale>
        <p:origin x="3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8BA2B81-9CEA-436F-AF94-2013C2FF163D}" type="datetimeFigureOut">
              <a:rPr lang="it-IT" smtClean="0"/>
              <a:t>24/04/2025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43264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BA2B81-9CEA-436F-AF94-2013C2FF163D}" type="datetimeFigureOut">
              <a:rPr lang="it-IT" smtClean="0"/>
              <a:t>24/04/2025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67023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BA2B81-9CEA-436F-AF94-2013C2FF163D}" type="datetimeFigureOut">
              <a:rPr lang="it-IT" smtClean="0"/>
              <a:t>24/04/2025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182604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BA2B81-9CEA-436F-AF94-2013C2FF163D}" type="datetimeFigureOut">
              <a:rPr lang="it-IT" smtClean="0"/>
              <a:t>24/04/2025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13037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8BA2B81-9CEA-436F-AF94-2013C2FF163D}" type="datetimeFigureOut">
              <a:rPr lang="it-IT" smtClean="0"/>
              <a:t>24/04/2025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125042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8BA2B81-9CEA-436F-AF94-2013C2FF163D}" type="datetimeFigureOut">
              <a:rPr lang="it-IT" smtClean="0"/>
              <a:t>24/04/2025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313871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8BA2B81-9CEA-436F-AF94-2013C2FF163D}" type="datetimeFigureOut">
              <a:rPr lang="it-IT" smtClean="0"/>
              <a:t>24/04/2025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375377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8BA2B81-9CEA-436F-AF94-2013C2FF163D}" type="datetimeFigureOut">
              <a:rPr lang="it-IT" smtClean="0"/>
              <a:t>24/04/2025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21670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A2B81-9CEA-436F-AF94-2013C2FF163D}" type="datetimeFigureOut">
              <a:rPr lang="it-IT" smtClean="0"/>
              <a:t>24/04/2025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301235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8BA2B81-9CEA-436F-AF94-2013C2FF163D}" type="datetimeFigureOut">
              <a:rPr lang="it-IT" smtClean="0"/>
              <a:t>24/04/2025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74016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8BA2B81-9CEA-436F-AF94-2013C2FF163D}" type="datetimeFigureOut">
              <a:rPr lang="it-IT" smtClean="0"/>
              <a:t>24/04/2025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3D755F-E538-4E0F-A0BF-943957ADB34B}" type="slidenum">
              <a:rPr lang="it-IT" smtClean="0"/>
              <a:t>‹N›</a:t>
            </a:fld>
            <a:endParaRPr lang="it-IT"/>
          </a:p>
        </p:txBody>
      </p:sp>
    </p:spTree>
    <p:extLst>
      <p:ext uri="{BB962C8B-B14F-4D97-AF65-F5344CB8AC3E}">
        <p14:creationId xmlns:p14="http://schemas.microsoft.com/office/powerpoint/2010/main" val="153436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BA2B81-9CEA-436F-AF94-2013C2FF163D}" type="datetimeFigureOut">
              <a:rPr lang="it-IT" smtClean="0"/>
              <a:t>24/04/2025</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83D755F-E538-4E0F-A0BF-943957ADB34B}" type="slidenum">
              <a:rPr lang="it-IT" smtClean="0"/>
              <a:t>‹N›</a:t>
            </a:fld>
            <a:endParaRPr lang="it-IT"/>
          </a:p>
        </p:txBody>
      </p:sp>
    </p:spTree>
    <p:extLst>
      <p:ext uri="{BB962C8B-B14F-4D97-AF65-F5344CB8AC3E}">
        <p14:creationId xmlns:p14="http://schemas.microsoft.com/office/powerpoint/2010/main" val="2074927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grafica, design&#10;&#10;Descrizione generata automaticamente">
            <a:extLst>
              <a:ext uri="{FF2B5EF4-FFF2-40B4-BE49-F238E27FC236}">
                <a16:creationId xmlns:a16="http://schemas.microsoft.com/office/drawing/2014/main" id="{0A189EC0-D4E1-AF5B-8C18-19EAD302663A}"/>
              </a:ext>
            </a:extLst>
          </p:cNvPr>
          <p:cNvPicPr>
            <a:picLocks noChangeAspect="1"/>
          </p:cNvPicPr>
          <p:nvPr/>
        </p:nvPicPr>
        <p:blipFill rotWithShape="1">
          <a:blip r:embed="rId2">
            <a:extLst>
              <a:ext uri="{28A0092B-C50C-407E-A947-70E740481C1C}">
                <a14:useLocalDpi xmlns:a14="http://schemas.microsoft.com/office/drawing/2010/main" val="0"/>
              </a:ext>
            </a:extLst>
          </a:blip>
          <a:srcRect t="36168" b="3174"/>
          <a:stretch/>
        </p:blipFill>
        <p:spPr>
          <a:xfrm>
            <a:off x="228600" y="4032671"/>
            <a:ext cx="6629400" cy="5638633"/>
          </a:xfrm>
          <a:prstGeom prst="rect">
            <a:avLst/>
          </a:prstGeom>
        </p:spPr>
      </p:pic>
      <p:pic>
        <p:nvPicPr>
          <p:cNvPr id="6" name="Immagine 5" descr="Immagine che contiene testo, schermata, grafica, design&#10;&#10;Descrizione generata automaticamente">
            <a:extLst>
              <a:ext uri="{FF2B5EF4-FFF2-40B4-BE49-F238E27FC236}">
                <a16:creationId xmlns:a16="http://schemas.microsoft.com/office/drawing/2014/main" id="{E25152CB-2AA5-8BB7-EEEF-5A619647D2CF}"/>
              </a:ext>
            </a:extLst>
          </p:cNvPr>
          <p:cNvPicPr>
            <a:picLocks noChangeAspect="1"/>
          </p:cNvPicPr>
          <p:nvPr/>
        </p:nvPicPr>
        <p:blipFill rotWithShape="1">
          <a:blip r:embed="rId3">
            <a:extLst>
              <a:ext uri="{28A0092B-C50C-407E-A947-70E740481C1C}">
                <a14:useLocalDpi xmlns:a14="http://schemas.microsoft.com/office/drawing/2010/main" val="0"/>
              </a:ext>
            </a:extLst>
          </a:blip>
          <a:srcRect t="11403" r="66280" b="76058"/>
          <a:stretch/>
        </p:blipFill>
        <p:spPr>
          <a:xfrm>
            <a:off x="539495" y="346581"/>
            <a:ext cx="1630681" cy="850276"/>
          </a:xfrm>
          <a:prstGeom prst="rect">
            <a:avLst/>
          </a:prstGeom>
        </p:spPr>
      </p:pic>
      <p:sp>
        <p:nvSpPr>
          <p:cNvPr id="8" name="CasellaDiTesto 7">
            <a:extLst>
              <a:ext uri="{FF2B5EF4-FFF2-40B4-BE49-F238E27FC236}">
                <a16:creationId xmlns:a16="http://schemas.microsoft.com/office/drawing/2014/main" id="{26630C85-E985-15BB-FA96-5F6FCB8EC59A}"/>
              </a:ext>
            </a:extLst>
          </p:cNvPr>
          <p:cNvSpPr txBox="1"/>
          <p:nvPr/>
        </p:nvSpPr>
        <p:spPr>
          <a:xfrm>
            <a:off x="539495" y="1304123"/>
            <a:ext cx="5815584" cy="646331"/>
          </a:xfrm>
          <a:prstGeom prst="rect">
            <a:avLst/>
          </a:prstGeom>
          <a:noFill/>
        </p:spPr>
        <p:txBody>
          <a:bodyPr wrap="square" rtlCol="0">
            <a:spAutoFit/>
          </a:bodyPr>
          <a:lstStyle/>
          <a:p>
            <a:r>
              <a:rPr lang="en-US" b="1" dirty="0">
                <a:effectLst/>
                <a:latin typeface="Avenir Next LT Pro" panose="020B0504020202020204" pitchFamily="34" charset="0"/>
                <a:ea typeface="Times New Roman" panose="02020603050405020304" pitchFamily="18" charset="0"/>
                <a:cs typeface="Times New Roman" panose="02020603050405020304" pitchFamily="18" charset="0"/>
              </a:rPr>
              <a:t>Empowering Horizon Europe applicants through National Contact Points’ tools and services</a:t>
            </a:r>
            <a:endParaRPr lang="it-IT" b="1" dirty="0"/>
          </a:p>
        </p:txBody>
      </p:sp>
      <p:sp>
        <p:nvSpPr>
          <p:cNvPr id="11" name="CasellaDiTesto 10">
            <a:extLst>
              <a:ext uri="{FF2B5EF4-FFF2-40B4-BE49-F238E27FC236}">
                <a16:creationId xmlns:a16="http://schemas.microsoft.com/office/drawing/2014/main" id="{793B3939-45A5-E0C9-B86D-82D0F0357C02}"/>
              </a:ext>
            </a:extLst>
          </p:cNvPr>
          <p:cNvSpPr txBox="1"/>
          <p:nvPr/>
        </p:nvSpPr>
        <p:spPr>
          <a:xfrm>
            <a:off x="539495" y="2018176"/>
            <a:ext cx="3432048" cy="738664"/>
          </a:xfrm>
          <a:prstGeom prst="rect">
            <a:avLst/>
          </a:prstGeom>
          <a:noFill/>
        </p:spPr>
        <p:txBody>
          <a:bodyPr wrap="square">
            <a:spAutoFit/>
          </a:bodyPr>
          <a:lstStyle/>
          <a:p>
            <a:r>
              <a:rPr lang="en-US"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08/05/2025</a:t>
            </a:r>
            <a:r>
              <a:rPr lang="en-US" sz="1400" b="1" dirty="0">
                <a:solidFill>
                  <a:srgbClr val="424587"/>
                </a:solidFill>
                <a:latin typeface="Avenir Next LT Pro" panose="020B0504020202020204" pitchFamily="34" charset="0"/>
                <a:ea typeface="Times New Roman" panose="02020603050405020304" pitchFamily="18" charset="0"/>
                <a:cs typeface="Times New Roman" panose="02020603050405020304" pitchFamily="18" charset="0"/>
              </a:rPr>
              <a:t>; 14:00 – 15:30</a:t>
            </a:r>
          </a:p>
          <a:p>
            <a:r>
              <a:rPr lang="pl-PL"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EXPO XXI WARSAW</a:t>
            </a:r>
          </a:p>
          <a:p>
            <a:r>
              <a:rPr lang="pl-PL"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Warsaw, Poland</a:t>
            </a:r>
            <a:endParaRPr lang="en-US"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6F4BF4D6-C661-AD57-6CD2-BC4775BA99EA}"/>
              </a:ext>
            </a:extLst>
          </p:cNvPr>
          <p:cNvSpPr txBox="1"/>
          <p:nvPr/>
        </p:nvSpPr>
        <p:spPr>
          <a:xfrm>
            <a:off x="539495" y="2842020"/>
            <a:ext cx="5993892" cy="1194109"/>
          </a:xfrm>
          <a:prstGeom prst="rect">
            <a:avLst/>
          </a:prstGeom>
          <a:noFill/>
        </p:spPr>
        <p:txBody>
          <a:bodyPr wrap="square">
            <a:spAutoFit/>
          </a:bodyPr>
          <a:lstStyle/>
          <a:p>
            <a:pPr algn="just">
              <a:lnSpc>
                <a:spcPct val="115000"/>
              </a:lnSpc>
            </a:pPr>
            <a:r>
              <a:rPr lang="en-US" sz="1050" dirty="0">
                <a:effectLst/>
                <a:latin typeface="Avenir Next LT Pro" panose="020B0504020202020204" pitchFamily="34" charset="0"/>
                <a:ea typeface="Times New Roman" panose="02020603050405020304" pitchFamily="18" charset="0"/>
                <a:cs typeface="Times New Roman" panose="02020603050405020304" pitchFamily="18" charset="0"/>
              </a:rPr>
              <a:t>The workshop promoted by GREENET, the European network of National Contact Points for Cluster 5 of Horizon Europe, explores the vital role of National Contact Points (NCPs) in supporting Horizon Europe applicants, highlighting the range of services they offer—from expert guidance to matchmaking opportunities. Discover the innovative virtual tools developed by GREENET to simplify applicants' experience. This workshop is your gateway to unlocking new opportunities.</a:t>
            </a:r>
            <a:endParaRPr lang="it-IT" sz="1050" dirty="0">
              <a:effectLst/>
              <a:latin typeface="Avenir Next LT Pro" panose="020B05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66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magine 2" descr="Immagine che contiene testo, schermata, grafica, design">
            <a:extLst>
              <a:ext uri="{FF2B5EF4-FFF2-40B4-BE49-F238E27FC236}">
                <a16:creationId xmlns:a16="http://schemas.microsoft.com/office/drawing/2014/main" id="{BC08760B-060E-B50B-72E6-0EE7EC915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198303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933BA0E-3880-CB40-585F-695D14A9BF3C}"/>
              </a:ext>
            </a:extLst>
          </p:cNvPr>
          <p:cNvSpPr txBox="1"/>
          <p:nvPr/>
        </p:nvSpPr>
        <p:spPr>
          <a:xfrm>
            <a:off x="658368" y="1295875"/>
            <a:ext cx="5815584" cy="646331"/>
          </a:xfrm>
          <a:prstGeom prst="rect">
            <a:avLst/>
          </a:prstGeom>
          <a:noFill/>
        </p:spPr>
        <p:txBody>
          <a:bodyPr wrap="square" rtlCol="0">
            <a:spAutoFit/>
          </a:bodyPr>
          <a:lstStyle/>
          <a:p>
            <a:r>
              <a:rPr lang="en-US" b="1" dirty="0">
                <a:effectLst/>
                <a:latin typeface="Avenir Next LT Pro" panose="020B0504020202020204" pitchFamily="34" charset="0"/>
                <a:ea typeface="Times New Roman" panose="02020603050405020304" pitchFamily="18" charset="0"/>
                <a:cs typeface="Times New Roman" panose="02020603050405020304" pitchFamily="18" charset="0"/>
              </a:rPr>
              <a:t>Empowering Horizon Europe applicants through National Contact Points’ tools and services</a:t>
            </a:r>
            <a:endParaRPr lang="it-IT" b="1" dirty="0"/>
          </a:p>
        </p:txBody>
      </p:sp>
      <p:sp>
        <p:nvSpPr>
          <p:cNvPr id="9" name="Rettangolo 8">
            <a:extLst>
              <a:ext uri="{FF2B5EF4-FFF2-40B4-BE49-F238E27FC236}">
                <a16:creationId xmlns:a16="http://schemas.microsoft.com/office/drawing/2014/main" id="{FBF027FF-6CF5-3314-192F-F408585770DD}"/>
              </a:ext>
            </a:extLst>
          </p:cNvPr>
          <p:cNvSpPr/>
          <p:nvPr/>
        </p:nvSpPr>
        <p:spPr>
          <a:xfrm>
            <a:off x="0" y="9643872"/>
            <a:ext cx="6858000" cy="262128"/>
          </a:xfrm>
          <a:prstGeom prst="rect">
            <a:avLst/>
          </a:prstGeom>
          <a:solidFill>
            <a:srgbClr val="424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Tabella 9">
            <a:extLst>
              <a:ext uri="{FF2B5EF4-FFF2-40B4-BE49-F238E27FC236}">
                <a16:creationId xmlns:a16="http://schemas.microsoft.com/office/drawing/2014/main" id="{9D520150-D1CD-91CD-94AD-E28435141A4E}"/>
              </a:ext>
            </a:extLst>
          </p:cNvPr>
          <p:cNvGraphicFramePr>
            <a:graphicFrameLocks noGrp="1"/>
          </p:cNvGraphicFramePr>
          <p:nvPr>
            <p:extLst>
              <p:ext uri="{D42A27DB-BD31-4B8C-83A1-F6EECF244321}">
                <p14:modId xmlns:p14="http://schemas.microsoft.com/office/powerpoint/2010/main" val="601644320"/>
              </p:ext>
            </p:extLst>
          </p:nvPr>
        </p:nvGraphicFramePr>
        <p:xfrm>
          <a:off x="712694" y="3034703"/>
          <a:ext cx="5508274" cy="6019743"/>
        </p:xfrm>
        <a:graphic>
          <a:graphicData uri="http://schemas.openxmlformats.org/drawingml/2006/table">
            <a:tbl>
              <a:tblPr firstRow="1" bandRow="1">
                <a:tableStyleId>{2D5ABB26-0587-4C30-8999-92F81FD0307C}</a:tableStyleId>
              </a:tblPr>
              <a:tblGrid>
                <a:gridCol w="570514">
                  <a:extLst>
                    <a:ext uri="{9D8B030D-6E8A-4147-A177-3AD203B41FA5}">
                      <a16:colId xmlns:a16="http://schemas.microsoft.com/office/drawing/2014/main" val="4073954517"/>
                    </a:ext>
                  </a:extLst>
                </a:gridCol>
                <a:gridCol w="3689625">
                  <a:extLst>
                    <a:ext uri="{9D8B030D-6E8A-4147-A177-3AD203B41FA5}">
                      <a16:colId xmlns:a16="http://schemas.microsoft.com/office/drawing/2014/main" val="676474920"/>
                    </a:ext>
                  </a:extLst>
                </a:gridCol>
                <a:gridCol w="1248135">
                  <a:extLst>
                    <a:ext uri="{9D8B030D-6E8A-4147-A177-3AD203B41FA5}">
                      <a16:colId xmlns:a16="http://schemas.microsoft.com/office/drawing/2014/main" val="3182567047"/>
                    </a:ext>
                  </a:extLst>
                </a:gridCol>
              </a:tblGrid>
              <a:tr h="682752">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15’</a:t>
                      </a:r>
                    </a:p>
                  </a:txBody>
                  <a:tcPr marR="73025" marT="182880" marB="91440">
                    <a:lnB w="9525" cap="flat" cmpd="sng" algn="ctr">
                      <a:solidFill>
                        <a:srgbClr val="424587"/>
                      </a:solidFill>
                      <a:prstDash val="solid"/>
                      <a:round/>
                      <a:headEnd type="none" w="med" len="med"/>
                      <a:tailEnd type="none" w="med" len="med"/>
                    </a:lnB>
                  </a:tcPr>
                </a:tc>
                <a:tc>
                  <a:txBody>
                    <a:bodyPr/>
                    <a:lstStyle/>
                    <a:p>
                      <a:pPr>
                        <a:lnSpc>
                          <a:spcPct val="115000"/>
                        </a:lnSpc>
                      </a:pPr>
                      <a:r>
                        <a:rPr lang="en-US" sz="1000" b="1" cap="all" dirty="0">
                          <a:solidFill>
                            <a:srgbClr val="000000"/>
                          </a:solidFill>
                          <a:effectLst/>
                          <a:latin typeface="Avenir Next LT Pro" panose="020B0504020202020204" pitchFamily="34" charset="0"/>
                          <a:cs typeface="Arial" panose="020B0604020202020204" pitchFamily="34" charset="0"/>
                        </a:rPr>
                        <a:t>Intro on GREENET and the role of National Contact Point</a:t>
                      </a: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B w="9525" cap="flat" cmpd="sng" algn="ctr">
                      <a:solidFill>
                        <a:srgbClr val="424587"/>
                      </a:solidFill>
                      <a:prstDash val="solid"/>
                      <a:round/>
                      <a:headEnd type="none" w="med" len="med"/>
                      <a:tailEnd type="none" w="med" len="med"/>
                    </a:lnB>
                  </a:tcPr>
                </a:tc>
                <a:tc>
                  <a:txBody>
                    <a:bodyPr/>
                    <a:lstStyle/>
                    <a:p>
                      <a:pPr>
                        <a:lnSpc>
                          <a:spcPct val="115000"/>
                        </a:lnSpc>
                      </a:pPr>
                      <a:r>
                        <a:rPr lang="it-IT" sz="1050" dirty="0">
                          <a:effectLst/>
                          <a:latin typeface="Avenir Next LT Pro" panose="020B0504020202020204" pitchFamily="34" charset="0"/>
                          <a:ea typeface="Times New Roman" panose="02020603050405020304" pitchFamily="18" charset="0"/>
                          <a:cs typeface="Times New Roman" panose="02020603050405020304" pitchFamily="18" charset="0"/>
                        </a:rPr>
                        <a:t>Miriam de Angelis, APRE</a:t>
                      </a:r>
                    </a:p>
                  </a:txBody>
                  <a:tcPr marR="73025" marT="182880" marB="91440">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53208958"/>
                  </a:ext>
                </a:extLst>
              </a:tr>
              <a:tr h="706691">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15’</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a:lnSpc>
                          <a:spcPct val="115000"/>
                        </a:lnSpc>
                      </a:pPr>
                      <a:r>
                        <a:rPr lang="en-US" sz="1000" b="1" cap="all" dirty="0">
                          <a:solidFill>
                            <a:srgbClr val="000000"/>
                          </a:solidFill>
                          <a:effectLst/>
                          <a:latin typeface="Avenir Next LT Pro" panose="020B0504020202020204" pitchFamily="34" charset="0"/>
                          <a:cs typeface="Arial" panose="020B0604020202020204" pitchFamily="34" charset="0"/>
                        </a:rPr>
                        <a:t>Online tools: toolbox, strategic docs repository, stakeholder directory</a:t>
                      </a: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a:lnSpc>
                          <a:spcPct val="115000"/>
                        </a:lnSpc>
                      </a:pPr>
                      <a:r>
                        <a:rPr lang="it-IT" sz="1050" dirty="0">
                          <a:effectLst/>
                          <a:latin typeface="Avenir Next LT Pro" panose="020B0504020202020204" pitchFamily="34" charset="0"/>
                          <a:ea typeface="Times New Roman" panose="02020603050405020304" pitchFamily="18" charset="0"/>
                          <a:cs typeface="Times New Roman" panose="02020603050405020304" pitchFamily="18" charset="0"/>
                        </a:rPr>
                        <a:t>Bob Flynn, EI</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557913072"/>
                  </a:ext>
                </a:extLst>
              </a:tr>
              <a:tr h="724384">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20’</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a:lnSpc>
                          <a:spcPct val="115000"/>
                        </a:lnSpc>
                      </a:pPr>
                      <a:r>
                        <a:rPr lang="en-US" sz="1000" b="1" cap="all" dirty="0">
                          <a:solidFill>
                            <a:srgbClr val="000000"/>
                          </a:solidFill>
                          <a:effectLst/>
                          <a:latin typeface="Avenir Next LT Pro" panose="020B0504020202020204" pitchFamily="34" charset="0"/>
                          <a:cs typeface="Arial" panose="020B0604020202020204" pitchFamily="34" charset="0"/>
                        </a:rPr>
                        <a:t>Networking support (events and tools)</a:t>
                      </a: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marL="0" lvl="0" indent="0">
                        <a:lnSpc>
                          <a:spcPts val="1200"/>
                        </a:lnSpc>
                        <a:spcBef>
                          <a:spcPts val="600"/>
                        </a:spcBef>
                        <a:spcAft>
                          <a:spcPts val="600"/>
                        </a:spcAft>
                        <a:buFont typeface="+mj-lt"/>
                        <a:buNone/>
                      </a:pPr>
                      <a:r>
                        <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Juan Francisco Reyes, CDTI</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3668060534"/>
                  </a:ext>
                </a:extLst>
              </a:tr>
              <a:tr h="976479">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15’</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Support to </a:t>
                      </a:r>
                      <a:r>
                        <a:rPr lang="it-IT" sz="1000" b="1" cap="all" dirty="0" err="1">
                          <a:solidFill>
                            <a:srgbClr val="000000"/>
                          </a:solidFill>
                          <a:effectLst/>
                          <a:latin typeface="Avenir Next LT Pro" panose="020B0504020202020204" pitchFamily="34" charset="0"/>
                          <a:cs typeface="Arial" panose="020B0604020202020204" pitchFamily="34" charset="0"/>
                        </a:rPr>
                        <a:t>widening</a:t>
                      </a:r>
                      <a:r>
                        <a:rPr lang="it-IT" sz="1000" b="1" cap="all" dirty="0">
                          <a:solidFill>
                            <a:srgbClr val="000000"/>
                          </a:solidFill>
                          <a:effectLst/>
                          <a:latin typeface="Avenir Next LT Pro" panose="020B0504020202020204" pitchFamily="34" charset="0"/>
                          <a:cs typeface="Arial" panose="020B0604020202020204" pitchFamily="34" charset="0"/>
                        </a:rPr>
                        <a:t> countries</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marL="0" lvl="0" indent="0">
                        <a:lnSpc>
                          <a:spcPts val="1200"/>
                        </a:lnSpc>
                        <a:spcBef>
                          <a:spcPts val="600"/>
                        </a:spcBef>
                        <a:spcAft>
                          <a:spcPts val="600"/>
                        </a:spcAft>
                        <a:buFont typeface="+mj-lt"/>
                        <a:buNone/>
                      </a:pPr>
                      <a:r>
                        <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Magdalena </a:t>
                      </a:r>
                      <a:r>
                        <a:rPr lang="it-IT" sz="105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Głogowska</a:t>
                      </a:r>
                      <a:r>
                        <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NCBR</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1925689815"/>
                  </a:ext>
                </a:extLst>
              </a:tr>
              <a:tr h="976479">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15’</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000" b="1" cap="all" dirty="0">
                          <a:solidFill>
                            <a:srgbClr val="000000"/>
                          </a:solidFill>
                          <a:effectLst/>
                          <a:latin typeface="Avenir Next LT Pro" panose="020B0504020202020204" pitchFamily="34" charset="0"/>
                          <a:cs typeface="Arial" panose="020B0604020202020204" pitchFamily="34" charset="0"/>
                        </a:rPr>
                        <a:t>collaboration with other relevant stakeholders</a:t>
                      </a:r>
                      <a:endParaRPr lang="it-IT" sz="1000" b="1" cap="all" dirty="0">
                        <a:solidFill>
                          <a:srgbClr val="000000"/>
                        </a:solidFill>
                        <a:effectLst/>
                        <a:latin typeface="Avenir Next LT Pro" panose="020B0504020202020204" pitchFamily="34" charset="0"/>
                        <a:cs typeface="Arial" panose="020B0604020202020204" pitchFamily="34" charset="0"/>
                      </a:endParaRPr>
                    </a:p>
                    <a:p>
                      <a:pPr>
                        <a:lnSpc>
                          <a:spcPct val="115000"/>
                        </a:lnSpc>
                      </a:pP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marL="0" lvl="0" indent="0">
                        <a:lnSpc>
                          <a:spcPts val="1200"/>
                        </a:lnSpc>
                        <a:spcBef>
                          <a:spcPts val="600"/>
                        </a:spcBef>
                        <a:spcAft>
                          <a:spcPts val="600"/>
                        </a:spcAft>
                        <a:buFont typeface="+mj-lt"/>
                        <a:buNone/>
                      </a:pPr>
                      <a:r>
                        <a:rPr lang="it-IT" sz="105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Thilo</a:t>
                      </a:r>
                      <a:r>
                        <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it-IT" sz="105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Schoenfeld</a:t>
                      </a:r>
                      <a:r>
                        <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MESR</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1774084176"/>
                  </a:ext>
                </a:extLst>
              </a:tr>
              <a:tr h="976479">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10’</a:t>
                      </a: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a:lnSpc>
                          <a:spcPct val="115000"/>
                        </a:lnSpc>
                      </a:pPr>
                      <a:r>
                        <a:rPr lang="it-IT" sz="1000" b="1" cap="all" dirty="0">
                          <a:solidFill>
                            <a:srgbClr val="000000"/>
                          </a:solidFill>
                          <a:effectLst/>
                          <a:latin typeface="Avenir Next LT Pro" panose="020B0504020202020204" pitchFamily="34" charset="0"/>
                          <a:cs typeface="Arial" panose="020B0604020202020204" pitchFamily="34" charset="0"/>
                        </a:rPr>
                        <a:t>Q&amp;A &amp; Closing </a:t>
                      </a:r>
                      <a:r>
                        <a:rPr lang="it-IT" sz="1000" b="1" cap="all" dirty="0" err="1">
                          <a:solidFill>
                            <a:srgbClr val="000000"/>
                          </a:solidFill>
                          <a:effectLst/>
                          <a:latin typeface="Avenir Next LT Pro" panose="020B0504020202020204" pitchFamily="34" charset="0"/>
                          <a:cs typeface="Arial" panose="020B0604020202020204" pitchFamily="34" charset="0"/>
                        </a:rPr>
                        <a:t>remarks</a:t>
                      </a: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tc>
                  <a:txBody>
                    <a:bodyPr/>
                    <a:lstStyle/>
                    <a:p>
                      <a:pPr marL="0" lvl="0" indent="0">
                        <a:lnSpc>
                          <a:spcPts val="1200"/>
                        </a:lnSpc>
                        <a:spcBef>
                          <a:spcPts val="600"/>
                        </a:spcBef>
                        <a:spcAft>
                          <a:spcPts val="600"/>
                        </a:spcAft>
                        <a:buFont typeface="+mj-lt"/>
                        <a:buNone/>
                      </a:pPr>
                      <a:r>
                        <a:rPr lang="it-IT" sz="105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All</a:t>
                      </a:r>
                      <a:endParaRPr lang="it-IT" sz="105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R="73025" marT="182880" marB="91440">
                    <a:lnT w="9525" cap="flat" cmpd="sng" algn="ctr">
                      <a:solidFill>
                        <a:srgbClr val="424587"/>
                      </a:solidFill>
                      <a:prstDash val="solid"/>
                      <a:round/>
                      <a:headEnd type="none" w="med" len="med"/>
                      <a:tailEnd type="none" w="med" len="med"/>
                    </a:lnT>
                    <a:lnB w="9525" cap="flat" cmpd="sng" algn="ctr">
                      <a:solidFill>
                        <a:srgbClr val="424587"/>
                      </a:solidFill>
                      <a:prstDash val="solid"/>
                      <a:round/>
                      <a:headEnd type="none" w="med" len="med"/>
                      <a:tailEnd type="none" w="med" len="med"/>
                    </a:lnB>
                  </a:tcPr>
                </a:tc>
                <a:extLst>
                  <a:ext uri="{0D108BD9-81ED-4DB2-BD59-A6C34878D82A}">
                    <a16:rowId xmlns:a16="http://schemas.microsoft.com/office/drawing/2014/main" val="1320892883"/>
                  </a:ext>
                </a:extLst>
              </a:tr>
              <a:tr h="976479">
                <a:tc>
                  <a:txBody>
                    <a:bodyPr/>
                    <a:lstStyle/>
                    <a:p>
                      <a:pPr>
                        <a:lnSpc>
                          <a:spcPct val="115000"/>
                        </a:lnSpc>
                      </a:pP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pPr>
                      <a:r>
                        <a:rPr lang="en-US" sz="1000" b="1" cap="all" dirty="0">
                          <a:solidFill>
                            <a:srgbClr val="000000"/>
                          </a:solidFill>
                          <a:effectLst/>
                          <a:latin typeface="Avenir Next LT Pro" panose="020B0504020202020204" pitchFamily="34" charset="0"/>
                          <a:cs typeface="Arial" panose="020B0604020202020204" pitchFamily="34" charset="0"/>
                        </a:rPr>
                        <a:t>End of works</a:t>
                      </a:r>
                      <a:endParaRPr lang="it-IT" sz="1000" b="1" cap="all" dirty="0">
                        <a:solidFill>
                          <a:srgbClr val="000000"/>
                        </a:solidFill>
                        <a:effectLst/>
                        <a:latin typeface="Avenir Next LT Pro" panose="020B0504020202020204" pitchFamily="34" charset="0"/>
                        <a:cs typeface="Arial" panose="020B0604020202020204" pitchFamily="34" charset="0"/>
                      </a:endParaRPr>
                    </a:p>
                  </a:txBody>
                  <a:tcPr marR="73025" marT="182880" marB="91440">
                    <a:lnT w="9525" cap="flat" cmpd="sng" algn="ctr">
                      <a:solidFill>
                        <a:srgbClr val="42458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nSpc>
                          <a:spcPct val="115000"/>
                        </a:lnSpc>
                        <a:buFont typeface="+mj-lt"/>
                        <a:buNone/>
                      </a:pPr>
                      <a:endParaRPr lang="it-IT" sz="105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R="73025" marT="182880" marB="91440">
                    <a:lnT w="9525" cap="flat" cmpd="sng" algn="ctr">
                      <a:solidFill>
                        <a:srgbClr val="42458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248537"/>
                  </a:ext>
                </a:extLst>
              </a:tr>
            </a:tbl>
          </a:graphicData>
        </a:graphic>
      </p:graphicFrame>
      <p:sp>
        <p:nvSpPr>
          <p:cNvPr id="2" name="CasellaDiTesto 1">
            <a:extLst>
              <a:ext uri="{FF2B5EF4-FFF2-40B4-BE49-F238E27FC236}">
                <a16:creationId xmlns:a16="http://schemas.microsoft.com/office/drawing/2014/main" id="{73288525-DD33-95F2-D553-6DA03FF59C6F}"/>
              </a:ext>
            </a:extLst>
          </p:cNvPr>
          <p:cNvSpPr txBox="1"/>
          <p:nvPr/>
        </p:nvSpPr>
        <p:spPr>
          <a:xfrm>
            <a:off x="637032" y="2139537"/>
            <a:ext cx="3432048" cy="738664"/>
          </a:xfrm>
          <a:prstGeom prst="rect">
            <a:avLst/>
          </a:prstGeom>
          <a:noFill/>
        </p:spPr>
        <p:txBody>
          <a:bodyPr wrap="square">
            <a:spAutoFit/>
          </a:bodyPr>
          <a:lstStyle/>
          <a:p>
            <a:r>
              <a:rPr lang="en-US"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08/05/2025</a:t>
            </a:r>
            <a:r>
              <a:rPr lang="en-US" sz="1400" b="1" dirty="0">
                <a:solidFill>
                  <a:srgbClr val="424587"/>
                </a:solidFill>
                <a:latin typeface="Avenir Next LT Pro" panose="020B0504020202020204" pitchFamily="34" charset="0"/>
                <a:ea typeface="Times New Roman" panose="02020603050405020304" pitchFamily="18" charset="0"/>
                <a:cs typeface="Times New Roman" panose="02020603050405020304" pitchFamily="18" charset="0"/>
              </a:rPr>
              <a:t>; 14:00 – 15:30</a:t>
            </a:r>
          </a:p>
          <a:p>
            <a:r>
              <a:rPr lang="pl-PL"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EXPO XXI WARSAW</a:t>
            </a:r>
          </a:p>
          <a:p>
            <a:r>
              <a:rPr lang="pl-PL"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rPr>
              <a:t>Warsaw, Poland</a:t>
            </a:r>
            <a:endParaRPr lang="en-US" sz="1400" b="1" dirty="0">
              <a:solidFill>
                <a:srgbClr val="424587"/>
              </a:solidFill>
              <a:effectLst/>
              <a:latin typeface="Avenir Next LT Pro" panose="020B05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02327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d6032d-5697-4c96-aeae-861fd25a50e1" xsi:nil="true"/>
    <lcf76f155ced4ddcb4097134ff3c332f xmlns="eda8e203-56ed-4712-abbf-bde54c456d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5000DC996B66B42BA7C2B1333B8D66F" ma:contentTypeVersion="13" ma:contentTypeDescription="Creare un nuovo documento." ma:contentTypeScope="" ma:versionID="7b2856d5d4e306bc5396a2efdd3fda08">
  <xsd:schema xmlns:xsd="http://www.w3.org/2001/XMLSchema" xmlns:xs="http://www.w3.org/2001/XMLSchema" xmlns:p="http://schemas.microsoft.com/office/2006/metadata/properties" xmlns:ns2="eda8e203-56ed-4712-abbf-bde54c456d06" xmlns:ns3="59d6032d-5697-4c96-aeae-861fd25a50e1" targetNamespace="http://schemas.microsoft.com/office/2006/metadata/properties" ma:root="true" ma:fieldsID="9c425ad5a40df379048e858dafa9318e" ns2:_="" ns3:_="">
    <xsd:import namespace="eda8e203-56ed-4712-abbf-bde54c456d06"/>
    <xsd:import namespace="59d6032d-5697-4c96-aeae-861fd25a50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8e203-56ed-4712-abbf-bde54c456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6032d-5697-4c96-aeae-861fd25a50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1f9005-5534-4d8e-938c-cb74c2cfc287}" ma:internalName="TaxCatchAll" ma:showField="CatchAllData" ma:web="59d6032d-5697-4c96-aeae-861fd25a5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B852C-FB8E-411E-8A85-16A0E4F61B6C}">
  <ds:schemaRefs>
    <ds:schemaRef ds:uri="http://schemas.microsoft.com/office/2006/metadata/properties"/>
    <ds:schemaRef ds:uri="http://schemas.microsoft.com/office/infopath/2007/PartnerControls"/>
    <ds:schemaRef ds:uri="59d6032d-5697-4c96-aeae-861fd25a50e1"/>
    <ds:schemaRef ds:uri="eda8e203-56ed-4712-abbf-bde54c456d06"/>
  </ds:schemaRefs>
</ds:datastoreItem>
</file>

<file path=customXml/itemProps2.xml><?xml version="1.0" encoding="utf-8"?>
<ds:datastoreItem xmlns:ds="http://schemas.openxmlformats.org/officeDocument/2006/customXml" ds:itemID="{B47FA0DA-BCF2-4FE3-82F1-6828F00599B9}">
  <ds:schemaRefs>
    <ds:schemaRef ds:uri="http://schemas.microsoft.com/sharepoint/v3/contenttype/forms"/>
  </ds:schemaRefs>
</ds:datastoreItem>
</file>

<file path=customXml/itemProps3.xml><?xml version="1.0" encoding="utf-8"?>
<ds:datastoreItem xmlns:ds="http://schemas.openxmlformats.org/officeDocument/2006/customXml" ds:itemID="{526EDDFD-44CD-43FC-B6C9-C818F5FC9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8e203-56ed-4712-abbf-bde54c456d06"/>
    <ds:schemaRef ds:uri="59d6032d-5697-4c96-aeae-861fd25a5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122</TotalTime>
  <Words>203</Words>
  <Application>Microsoft Office PowerPoint</Application>
  <PresentationFormat>A4 (21x29,7 cm)</PresentationFormat>
  <Paragraphs>28</Paragraphs>
  <Slides>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vt:i4>
      </vt:variant>
    </vt:vector>
  </HeadingPairs>
  <TitlesOfParts>
    <vt:vector size="7" baseType="lpstr">
      <vt:lpstr>Arial</vt:lpstr>
      <vt:lpstr>Avenir Next LT Pro</vt:lpstr>
      <vt:lpstr>Calibri</vt:lpstr>
      <vt:lpstr>Calibri Light</vt:lpstr>
      <vt:lpstr>Tema di Office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Emanuela Danè</dc:creator>
  <cp:lastModifiedBy>Miriam de Angelis</cp:lastModifiedBy>
  <cp:revision>8</cp:revision>
  <dcterms:created xsi:type="dcterms:W3CDTF">2024-01-15T21:21:12Z</dcterms:created>
  <dcterms:modified xsi:type="dcterms:W3CDTF">2025-04-24T10:38:20Z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0x01010095000DC996B66B42BA7C2B1333B8D66F</vt:lpwstr>
  </property>
</Properties>
</file>